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19" autoAdjust="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BAGYOBAI, Typhoon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 err="1"/>
              <a:t>Swayside</a:t>
            </a:r>
            <a:r>
              <a:rPr lang="en-US" dirty="0"/>
              <a:t> squad – </a:t>
            </a:r>
            <a:r>
              <a:rPr lang="en-US" dirty="0" err="1"/>
              <a:t>borce</a:t>
            </a:r>
            <a:r>
              <a:rPr lang="en-US" dirty="0"/>
              <a:t>, </a:t>
            </a:r>
            <a:r>
              <a:rPr lang="en-US" dirty="0" err="1"/>
              <a:t>luzande</a:t>
            </a:r>
            <a:r>
              <a:rPr lang="en-US" dirty="0"/>
              <a:t>, </a:t>
            </a:r>
            <a:r>
              <a:rPr lang="en-US" dirty="0" err="1"/>
              <a:t>quemada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43CBB1-475B-CA8D-7E8B-98A96715BD2C}"/>
              </a:ext>
            </a:extLst>
          </p:cNvPr>
          <p:cNvSpPr txBox="1"/>
          <p:nvPr/>
        </p:nvSpPr>
        <p:spPr>
          <a:xfrm>
            <a:off x="7693461" y="84310"/>
            <a:ext cx="440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“Turn on your sounds for better experience”</a:t>
            </a:r>
          </a:p>
        </p:txBody>
      </p:sp>
      <p:pic>
        <p:nvPicPr>
          <p:cNvPr id="5" name="introduction ">
            <a:hlinkClick r:id="" action="ppaction://media"/>
            <a:extLst>
              <a:ext uri="{FF2B5EF4-FFF2-40B4-BE49-F238E27FC236}">
                <a16:creationId xmlns:a16="http://schemas.microsoft.com/office/drawing/2014/main" id="{4E1E3DD8-D542-C8F6-F8D5-B9F36E234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8467" y="6099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50"/>
    </mc:Choice>
    <mc:Fallback>
      <p:transition spd="slow" advTm="7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1F6F9-AD5F-CFCD-FDD3-E19102B1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71923"/>
            <a:ext cx="11029615" cy="3634486"/>
          </a:xfrm>
        </p:spPr>
        <p:txBody>
          <a:bodyPr>
            <a:normAutofit/>
          </a:bodyPr>
          <a:lstStyle/>
          <a:p>
            <a:r>
              <a:rPr lang="en-PH" sz="2000" dirty="0"/>
              <a:t>Problem Background</a:t>
            </a:r>
          </a:p>
          <a:p>
            <a:r>
              <a:rPr lang="en-PH" sz="2000" dirty="0"/>
              <a:t>SDG Relevance</a:t>
            </a:r>
          </a:p>
          <a:p>
            <a:r>
              <a:rPr lang="en-PH" sz="2000" dirty="0"/>
              <a:t>ML Model Explanation</a:t>
            </a:r>
          </a:p>
          <a:p>
            <a:r>
              <a:rPr lang="en-PH" sz="2000" dirty="0"/>
              <a:t>KRR Rules Explanation</a:t>
            </a:r>
          </a:p>
          <a:p>
            <a:r>
              <a:rPr lang="en-PH" sz="2000" dirty="0"/>
              <a:t>System Demonstration</a:t>
            </a:r>
          </a:p>
          <a:p>
            <a:r>
              <a:rPr lang="en-PH" sz="2000" dirty="0"/>
              <a:t>Results</a:t>
            </a:r>
          </a:p>
          <a:p>
            <a:r>
              <a:rPr lang="en-PH" sz="2000" dirty="0"/>
              <a:t>Team Contributions</a:t>
            </a:r>
          </a:p>
        </p:txBody>
      </p:sp>
      <p:pic>
        <p:nvPicPr>
          <p:cNvPr id="6" name="agenda">
            <a:hlinkClick r:id="" action="ppaction://media"/>
            <a:extLst>
              <a:ext uri="{FF2B5EF4-FFF2-40B4-BE49-F238E27FC236}">
                <a16:creationId xmlns:a16="http://schemas.microsoft.com/office/drawing/2014/main" id="{676A3F11-6675-EC84-C488-BC1410D6F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6008" y="6028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7"/>
    </mc:Choice>
    <mc:Fallback>
      <p:transition spd="slow" advTm="1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8F02-B204-1C2A-2F06-EE073C05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Problem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48DA1-0F52-197C-76CC-593E3266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1. </a:t>
            </a:r>
            <a:r>
              <a:rPr lang="en-PH" b="1" dirty="0"/>
              <a:t>Loss of Life and Displacement</a:t>
            </a:r>
          </a:p>
          <a:p>
            <a:r>
              <a:rPr lang="en-PH" dirty="0"/>
              <a:t>2. </a:t>
            </a:r>
            <a:r>
              <a:rPr lang="en-PH" b="1" dirty="0"/>
              <a:t>Economic Damages</a:t>
            </a:r>
          </a:p>
          <a:p>
            <a:r>
              <a:rPr lang="en-PH" dirty="0"/>
              <a:t>3. </a:t>
            </a:r>
            <a:r>
              <a:rPr lang="en-PH" b="1" dirty="0"/>
              <a:t>Food Security Issues</a:t>
            </a:r>
          </a:p>
          <a:p>
            <a:r>
              <a:rPr lang="en-PH" dirty="0"/>
              <a:t>4. </a:t>
            </a:r>
            <a:r>
              <a:rPr lang="en-PH" b="1" dirty="0"/>
              <a:t>Public Health Crisis</a:t>
            </a:r>
          </a:p>
          <a:p>
            <a:r>
              <a:rPr lang="en-PH" dirty="0"/>
              <a:t>5. </a:t>
            </a:r>
            <a:r>
              <a:rPr lang="en-PH" b="1" dirty="0"/>
              <a:t>Environmental Degradation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DBB83-6C32-7081-626B-ABD8204D6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/>
              <a:t>	The Philippines is one of the countries most affected by tropical cyclones (typhoons) due to its geographical location in the Western Pacific Ocean. These typhoons bring devastating impacts, including:</a:t>
            </a:r>
            <a:endParaRPr lang="en-PH" dirty="0"/>
          </a:p>
        </p:txBody>
      </p:sp>
      <p:pic>
        <p:nvPicPr>
          <p:cNvPr id="5" name="problem background ">
            <a:hlinkClick r:id="" action="ppaction://media"/>
            <a:extLst>
              <a:ext uri="{FF2B5EF4-FFF2-40B4-BE49-F238E27FC236}">
                <a16:creationId xmlns:a16="http://schemas.microsoft.com/office/drawing/2014/main" id="{01A88B87-20CC-EBB7-67C1-156B2C070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7119" y="5838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0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13"/>
    </mc:Choice>
    <mc:Fallback>
      <p:transition spd="slow" advTm="8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A5DF-A8F4-D12F-E749-27A112B0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Sdg</a:t>
            </a:r>
            <a:r>
              <a:rPr lang="en-PH" dirty="0"/>
              <a:t>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E6ACA-47BC-23A5-8478-E6F50EA63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SDG 1: </a:t>
            </a:r>
            <a:r>
              <a:rPr lang="en-PH" b="1" dirty="0"/>
              <a:t>No Poverty</a:t>
            </a:r>
          </a:p>
          <a:p>
            <a:r>
              <a:rPr lang="en-PH" dirty="0"/>
              <a:t>SDG 3: </a:t>
            </a:r>
            <a:r>
              <a:rPr lang="en-PH" b="1" dirty="0"/>
              <a:t>Good Health and Well-being</a:t>
            </a:r>
          </a:p>
          <a:p>
            <a:r>
              <a:rPr lang="en-PH" dirty="0"/>
              <a:t>SDG 9: </a:t>
            </a:r>
            <a:r>
              <a:rPr lang="en-PH" b="1" dirty="0"/>
              <a:t>Industry, Innovation and Infrastructure</a:t>
            </a:r>
          </a:p>
          <a:p>
            <a:r>
              <a:rPr lang="en-PH" dirty="0"/>
              <a:t>SDG 11: </a:t>
            </a:r>
            <a:r>
              <a:rPr lang="en-PH" b="1" dirty="0"/>
              <a:t>Sustainable Cities and Communities</a:t>
            </a:r>
          </a:p>
          <a:p>
            <a:r>
              <a:rPr lang="en-PH" dirty="0"/>
              <a:t>SDG 13: </a:t>
            </a:r>
            <a:r>
              <a:rPr lang="en-PH" b="1" dirty="0"/>
              <a:t>Climate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37BD1-7460-9BD2-8890-CB1742400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PH" dirty="0"/>
              <a:t>	</a:t>
            </a:r>
            <a:r>
              <a:rPr lang="en-PH" dirty="0" err="1"/>
              <a:t>BagyoBAI</a:t>
            </a:r>
            <a:r>
              <a:rPr lang="en-PH" dirty="0"/>
              <a:t>, enhancing typhoon forecasting capabilities, directly and indirectly contributes to several United Nations Sustainable Development Goals (SDG), particularly focused on poverty, health, infrastructure, climate action, and resilient communities.</a:t>
            </a:r>
          </a:p>
        </p:txBody>
      </p:sp>
      <p:pic>
        <p:nvPicPr>
          <p:cNvPr id="5" name="sdg">
            <a:hlinkClick r:id="" action="ppaction://media"/>
            <a:extLst>
              <a:ext uri="{FF2B5EF4-FFF2-40B4-BE49-F238E27FC236}">
                <a16:creationId xmlns:a16="http://schemas.microsoft.com/office/drawing/2014/main" id="{650DEE7C-9D84-CCEC-CF55-41064EA44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7119" y="5974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74"/>
    </mc:Choice>
    <mc:Fallback>
      <p:transition spd="slow" advTm="80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18F6-2A95-982C-821A-75F3E052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ML 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416A-C256-B31B-104C-196131C5E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1. </a:t>
            </a:r>
            <a:r>
              <a:rPr lang="en-PH" b="1" dirty="0"/>
              <a:t>Ridge Regression</a:t>
            </a:r>
          </a:p>
          <a:p>
            <a:pPr marL="0" indent="0">
              <a:buNone/>
            </a:pPr>
            <a:r>
              <a:rPr lang="en-PH" dirty="0"/>
              <a:t>		Concept – A linear model that identifies straightforward relationships.</a:t>
            </a:r>
          </a:p>
          <a:p>
            <a:r>
              <a:rPr lang="en-PH" dirty="0"/>
              <a:t>2. </a:t>
            </a:r>
            <a:r>
              <a:rPr lang="en-PH" b="1" dirty="0"/>
              <a:t>Random Forest Regressor</a:t>
            </a:r>
          </a:p>
          <a:p>
            <a:pPr marL="0" indent="0">
              <a:buNone/>
            </a:pPr>
            <a:r>
              <a:rPr lang="en-PH" dirty="0"/>
              <a:t>		Concept – An ensemble of many decision trees.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1B283-54F9-EC83-6C0D-E9716A01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	In </a:t>
            </a:r>
            <a:r>
              <a:rPr lang="en-US" dirty="0" err="1"/>
              <a:t>BagyoBAI</a:t>
            </a:r>
            <a:r>
              <a:rPr lang="en-US" dirty="0"/>
              <a:t>, we employ two primary machine learning models for time series forecasting of typhoon counts: Ridge Regression and Random Forest Regressor. These models were chosen for their effectiveness in handling different types of data relationships and their interpretability (to a certain extent).</a:t>
            </a:r>
            <a:endParaRPr lang="en-PH" dirty="0"/>
          </a:p>
        </p:txBody>
      </p:sp>
      <p:pic>
        <p:nvPicPr>
          <p:cNvPr id="5" name="ml">
            <a:hlinkClick r:id="" action="ppaction://media"/>
            <a:extLst>
              <a:ext uri="{FF2B5EF4-FFF2-40B4-BE49-F238E27FC236}">
                <a16:creationId xmlns:a16="http://schemas.microsoft.com/office/drawing/2014/main" id="{B9F04943-5C88-29EB-2D4E-2E14B0B5E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7119" y="5838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3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92"/>
    </mc:Choice>
    <mc:Fallback>
      <p:transition spd="slow" advTm="8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4E00-B6DB-A305-D0B3-17357C6B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Krr</a:t>
            </a:r>
            <a:r>
              <a:rPr lang="en-PH" dirty="0"/>
              <a:t> rules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1C07-EC74-7B1F-44AD-F65FC99C3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Enhance Interpretability</a:t>
            </a:r>
          </a:p>
          <a:p>
            <a:r>
              <a:rPr lang="en-PH" dirty="0"/>
              <a:t>Improve Robustness</a:t>
            </a:r>
          </a:p>
          <a:p>
            <a:r>
              <a:rPr lang="en-PH" dirty="0"/>
              <a:t>Support Hybrid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FCDA-A5FF-66C1-BBB7-45F518D18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100" dirty="0"/>
              <a:t>	While </a:t>
            </a:r>
            <a:r>
              <a:rPr lang="en-US" sz="1100" dirty="0" err="1"/>
              <a:t>BagyoBAI's</a:t>
            </a:r>
            <a:r>
              <a:rPr lang="en-US" sz="1100" dirty="0"/>
              <a:t> core forecasting relies on machine learning models, the concept of Knowledge Representation and Reasoning (KRR) offers a powerful complementary approach. KRR is about structuring information (knowledge) in a way that allows a system to draw conclusions, make decisions, or understand phenomena based on logical rules and relationships. For </a:t>
            </a:r>
            <a:r>
              <a:rPr lang="en-US" sz="1100" dirty="0" err="1"/>
              <a:t>BagyoBAI</a:t>
            </a:r>
            <a:r>
              <a:rPr lang="en-US" sz="1100" dirty="0"/>
              <a:t>, KRR would involve explicitly codifying meteorological expertise and established scientific principles into a computable format.</a:t>
            </a:r>
            <a:endParaRPr lang="en-PH" sz="1100" dirty="0"/>
          </a:p>
        </p:txBody>
      </p:sp>
      <p:pic>
        <p:nvPicPr>
          <p:cNvPr id="5" name="krr">
            <a:hlinkClick r:id="" action="ppaction://media"/>
            <a:extLst>
              <a:ext uri="{FF2B5EF4-FFF2-40B4-BE49-F238E27FC236}">
                <a16:creationId xmlns:a16="http://schemas.microsoft.com/office/drawing/2014/main" id="{8A5A8038-2CFE-1F2C-D6BA-0D035FD5B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7119" y="6028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5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36"/>
    </mc:Choice>
    <mc:Fallback>
      <p:transition spd="slow" advTm="95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C95E-A43F-ECEE-88E6-0A44C590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System Demonstration and results</a:t>
            </a:r>
          </a:p>
        </p:txBody>
      </p:sp>
      <p:pic>
        <p:nvPicPr>
          <p:cNvPr id="5" name="Untitled video - Made with Clipchamp (91)">
            <a:hlinkClick r:id="" action="ppaction://media"/>
            <a:extLst>
              <a:ext uri="{FF2B5EF4-FFF2-40B4-BE49-F238E27FC236}">
                <a16:creationId xmlns:a16="http://schemas.microsoft.com/office/drawing/2014/main" id="{8379F57D-4A79-9D1A-04F4-A9E53E45BA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462" y="1264024"/>
            <a:ext cx="8653469" cy="48678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C559C-0012-3E12-6EB8-192EBF0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13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E451-31DE-D76F-A90A-13C32F6F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Team contribution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A5A49-1A6B-B164-F00C-F723B808B3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t="10874" r="19822" b="10044"/>
          <a:stretch/>
        </p:blipFill>
        <p:spPr bwMode="auto">
          <a:xfrm>
            <a:off x="1331259" y="2896159"/>
            <a:ext cx="1866377" cy="2107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22E4B-64F0-AF3C-70A0-56C6EE926C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8" y="2830599"/>
            <a:ext cx="2107781" cy="2107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81B43-B3E1-51FE-6038-9285A44E88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97" y="2896159"/>
            <a:ext cx="2107781" cy="2107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6C23C-4B3C-7F9B-5EC8-684F2C3100F3}"/>
              </a:ext>
            </a:extLst>
          </p:cNvPr>
          <p:cNvSpPr txBox="1"/>
          <p:nvPr/>
        </p:nvSpPr>
        <p:spPr>
          <a:xfrm>
            <a:off x="4162541" y="5589324"/>
            <a:ext cx="3186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u="sng" dirty="0" err="1"/>
              <a:t>Luzande</a:t>
            </a:r>
            <a:r>
              <a:rPr lang="en-PH" u="sng" dirty="0"/>
              <a:t>, Justin Angelo A.</a:t>
            </a:r>
          </a:p>
          <a:p>
            <a:pPr algn="ctr"/>
            <a:r>
              <a:rPr lang="en-PH" dirty="0"/>
              <a:t>Team Leader, Project Manager &amp; System Developer, Demonstrator, Presenter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EFA2C-E7B1-137E-28CA-95CAB18EF454}"/>
              </a:ext>
            </a:extLst>
          </p:cNvPr>
          <p:cNvSpPr txBox="1"/>
          <p:nvPr/>
        </p:nvSpPr>
        <p:spPr>
          <a:xfrm>
            <a:off x="670970" y="5589324"/>
            <a:ext cx="3186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u="sng" dirty="0"/>
              <a:t>Borce, Ron Ken S.</a:t>
            </a:r>
          </a:p>
          <a:p>
            <a:pPr algn="ctr"/>
            <a:r>
              <a:rPr lang="en-PH" dirty="0"/>
              <a:t>Assistant Manager &amp; Developer, Documentation, Presenter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A4E0B-0249-2117-6935-F343A84B383E}"/>
              </a:ext>
            </a:extLst>
          </p:cNvPr>
          <p:cNvSpPr txBox="1"/>
          <p:nvPr/>
        </p:nvSpPr>
        <p:spPr>
          <a:xfrm>
            <a:off x="7654112" y="5571224"/>
            <a:ext cx="318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u="sng" dirty="0"/>
              <a:t>Quemada, John Alvin Y.</a:t>
            </a:r>
          </a:p>
          <a:p>
            <a:pPr algn="ctr"/>
            <a:r>
              <a:rPr lang="en-PH" dirty="0"/>
              <a:t>Assistant &amp; Team Support</a:t>
            </a:r>
          </a:p>
        </p:txBody>
      </p:sp>
      <p:pic>
        <p:nvPicPr>
          <p:cNvPr id="9" name="tc">
            <a:hlinkClick r:id="" action="ppaction://media"/>
            <a:extLst>
              <a:ext uri="{FF2B5EF4-FFF2-40B4-BE49-F238E27FC236}">
                <a16:creationId xmlns:a16="http://schemas.microsoft.com/office/drawing/2014/main" id="{F073BD82-1C91-BF8C-CFEF-88F131422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0710" y="6101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0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18"/>
    </mc:Choice>
    <mc:Fallback>
      <p:transition spd="slow" advTm="2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0D26-1D67-E7D0-169A-0F6A8F7D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Thank you for listening!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4346E-D88D-7113-DA5D-59BD51FB5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Swayside</a:t>
            </a:r>
            <a:r>
              <a:rPr lang="en-PH" dirty="0"/>
              <a:t> squad</a:t>
            </a:r>
          </a:p>
        </p:txBody>
      </p:sp>
      <p:pic>
        <p:nvPicPr>
          <p:cNvPr id="4" name="fin">
            <a:hlinkClick r:id="" action="ppaction://media"/>
            <a:extLst>
              <a:ext uri="{FF2B5EF4-FFF2-40B4-BE49-F238E27FC236}">
                <a16:creationId xmlns:a16="http://schemas.microsoft.com/office/drawing/2014/main" id="{8808539F-EC9C-0197-AC5C-76BF4579A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6007" y="6079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9"/>
    </mc:Choice>
    <mc:Fallback>
      <p:transition spd="slow" advTm="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16c05727-aa75-4e4a-9b5f-8a80a1165891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{CB7FA354-590C-4266-92DA-510EF71797D0}TF201209c3-d067-44f9-a26f-c8f216c4431347f6cf9d_win32-4021059b889a</Template>
  <TotalTime>158</TotalTime>
  <Words>398</Words>
  <Application>Microsoft Office PowerPoint</Application>
  <PresentationFormat>Widescreen</PresentationFormat>
  <Paragraphs>46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Franklin Gothic Book</vt:lpstr>
      <vt:lpstr>Franklin Gothic Demi</vt:lpstr>
      <vt:lpstr>Wingdings 2</vt:lpstr>
      <vt:lpstr>DividendVTI</vt:lpstr>
      <vt:lpstr>BAGYOBAI, Typhoon Predictor</vt:lpstr>
      <vt:lpstr>agenda</vt:lpstr>
      <vt:lpstr>Problem background</vt:lpstr>
      <vt:lpstr>Sdg relevance</vt:lpstr>
      <vt:lpstr>ML Model explanation</vt:lpstr>
      <vt:lpstr>Krr rules explanation</vt:lpstr>
      <vt:lpstr>System Demonstration and results</vt:lpstr>
      <vt:lpstr>Team contribution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Ken Borce</dc:creator>
  <cp:lastModifiedBy>Ron Ken Borce</cp:lastModifiedBy>
  <cp:revision>2</cp:revision>
  <dcterms:created xsi:type="dcterms:W3CDTF">2026-01-02T03:16:05Z</dcterms:created>
  <dcterms:modified xsi:type="dcterms:W3CDTF">2026-01-02T05:54:15Z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